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7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9" r:id="rId35"/>
    <p:sldId id="314" r:id="rId36"/>
    <p:sldId id="312" r:id="rId37"/>
    <p:sldId id="313" r:id="rId38"/>
    <p:sldId id="260" r:id="rId39"/>
    <p:sldId id="311" r:id="rId40"/>
    <p:sldId id="268" r:id="rId41"/>
    <p:sldId id="289" r:id="rId42"/>
    <p:sldId id="317" r:id="rId43"/>
    <p:sldId id="316" r:id="rId44"/>
    <p:sldId id="318" r:id="rId45"/>
    <p:sldId id="315" r:id="rId46"/>
    <p:sldId id="270" r:id="rId47"/>
    <p:sldId id="321" r:id="rId48"/>
    <p:sldId id="261" r:id="rId49"/>
    <p:sldId id="333" r:id="rId50"/>
    <p:sldId id="320" r:id="rId51"/>
    <p:sldId id="272" r:id="rId52"/>
    <p:sldId id="323" r:id="rId53"/>
    <p:sldId id="325" r:id="rId54"/>
    <p:sldId id="326" r:id="rId55"/>
    <p:sldId id="327" r:id="rId56"/>
    <p:sldId id="319" r:id="rId57"/>
    <p:sldId id="273" r:id="rId58"/>
    <p:sldId id="328" r:id="rId59"/>
    <p:sldId id="274" r:id="rId60"/>
    <p:sldId id="330" r:id="rId61"/>
    <p:sldId id="331" r:id="rId62"/>
    <p:sldId id="332" r:id="rId63"/>
    <p:sldId id="262" r:id="rId64"/>
    <p:sldId id="275" r:id="rId65"/>
    <p:sldId id="276" r:id="rId66"/>
    <p:sldId id="277" r:id="rId67"/>
    <p:sldId id="264" r:id="rId68"/>
    <p:sldId id="278" r:id="rId69"/>
    <p:sldId id="279" r:id="rId70"/>
    <p:sldId id="287" r:id="rId71"/>
    <p:sldId id="334" r:id="rId72"/>
    <p:sldId id="281" r:id="rId73"/>
    <p:sldId id="335" r:id="rId74"/>
    <p:sldId id="336" r:id="rId75"/>
    <p:sldId id="28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9"/>
            <p14:sldId id="314"/>
            <p14:sldId id="312"/>
            <p14:sldId id="313"/>
            <p14:sldId id="260"/>
            <p14:sldId id="311"/>
            <p14:sldId id="268"/>
            <p14:sldId id="289"/>
            <p14:sldId id="317"/>
            <p14:sldId id="316"/>
            <p14:sldId id="318"/>
            <p14:sldId id="315"/>
            <p14:sldId id="270"/>
          </p14:sldIdLst>
        </p14:section>
        <p14:section name="DenseNet" id="{25A9B183-7597-489B-A787-2DFF093C6F6C}">
          <p14:sldIdLst>
            <p14:sldId id="321"/>
            <p14:sldId id="261"/>
            <p14:sldId id="333"/>
            <p14:sldId id="320"/>
            <p14:sldId id="272"/>
            <p14:sldId id="323"/>
            <p14:sldId id="325"/>
            <p14:sldId id="326"/>
            <p14:sldId id="327"/>
            <p14:sldId id="319"/>
            <p14:sldId id="273"/>
            <p14:sldId id="328"/>
            <p14:sldId id="274"/>
            <p14:sldId id="330"/>
            <p14:sldId id="331"/>
            <p14:sldId id="332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334"/>
            <p14:sldId id="281"/>
            <p14:sldId id="335"/>
            <p14:sldId id="336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1" autoAdjust="0"/>
    <p:restoredTop sz="95597" autoAdjust="0"/>
  </p:normalViewPr>
  <p:slideViewPr>
    <p:cSldViewPr snapToGrid="0">
      <p:cViewPr varScale="1">
        <p:scale>
          <a:sx n="93" d="100"/>
          <a:sy n="93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on CIFAR-10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on ImageNet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76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 drawing representational power from extremely deep or wide architectures, </a:t>
            </a:r>
            <a:r>
              <a:rPr lang="en-US" dirty="0" err="1" smtClean="0"/>
              <a:t>DenseNets</a:t>
            </a:r>
            <a:r>
              <a:rPr lang="en-US" dirty="0" smtClean="0"/>
              <a:t> exploit the potential of the network through feature reuse, yielding condensed models that are easy to train and highly </a:t>
            </a:r>
            <a:r>
              <a:rPr lang="en-US" dirty="0" err="1" smtClean="0"/>
              <a:t>parameterefficient</a:t>
            </a:r>
            <a:r>
              <a:rPr lang="en-US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4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layer has direct access to the gradients from the loss function and the original input signal, leading to an implicit deep supervision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2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7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6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problem-of-vanishing-gradients-68cea05e26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ResNet-50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r>
              <a:rPr lang="en-US" dirty="0"/>
              <a:t>Reduce vanishing gradient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DC82-6B5B-4C9B-B457-2119ED665EBA}"/>
              </a:ext>
            </a:extLst>
          </p:cNvPr>
          <p:cNvSpPr txBox="1"/>
          <p:nvPr/>
        </p:nvSpPr>
        <p:spPr>
          <a:xfrm>
            <a:off x="1524358" y="5334196"/>
            <a:ext cx="277532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gradient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x?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5F956-9FAD-4B26-8D74-455340027F92}"/>
              </a:ext>
            </a:extLst>
          </p:cNvPr>
          <p:cNvSpPr/>
          <p:nvPr/>
        </p:nvSpPr>
        <p:spPr>
          <a:xfrm>
            <a:off x="4413229" y="5334195"/>
            <a:ext cx="192761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for x&gt;0 and 0 for x&lt;0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8AA4B-F6BC-4BD0-AAF7-DA6011F67B38}"/>
              </a:ext>
            </a:extLst>
          </p:cNvPr>
          <p:cNvGrpSpPr/>
          <p:nvPr/>
        </p:nvGrpSpPr>
        <p:grpSpPr>
          <a:xfrm>
            <a:off x="1272841" y="3045778"/>
            <a:ext cx="5286579" cy="1977517"/>
            <a:chOff x="1957570" y="2644809"/>
            <a:chExt cx="6312373" cy="215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3249430" cy="2159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60C1C-A0A2-4A6F-A935-12086CD1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9"/>
            <a:stretch/>
          </p:blipFill>
          <p:spPr>
            <a:xfrm>
              <a:off x="5208027" y="2644809"/>
              <a:ext cx="3061916" cy="215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506112"/>
            <a:ext cx="10452643" cy="1898659"/>
          </a:xfrm>
        </p:spPr>
        <p:txBody>
          <a:bodyPr>
            <a:normAutofit/>
          </a:bodyPr>
          <a:lstStyle/>
          <a:p>
            <a:r>
              <a:rPr lang="en-US" sz="1800" dirty="0"/>
              <a:t>Is learning better networks as simple as stacking more layers?</a:t>
            </a:r>
          </a:p>
          <a:p>
            <a:r>
              <a:rPr lang="en-US" sz="1800" dirty="0"/>
              <a:t>“Overly deep” plain nets have higher training error but it’s </a:t>
            </a:r>
            <a:r>
              <a:rPr lang="en-US" sz="1800" b="1" dirty="0"/>
              <a:t>not caused by overfitting!</a:t>
            </a:r>
          </a:p>
          <a:p>
            <a:r>
              <a:rPr lang="en-US" sz="1800" dirty="0"/>
              <a:t>Hypothesis: the problem is an optimization problem, </a:t>
            </a:r>
            <a:r>
              <a:rPr lang="en-US" sz="1800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9AF06-9185-431C-B3FD-E995C3D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90" y="3217712"/>
            <a:ext cx="8201219" cy="2395697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26588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5" y="1277109"/>
            <a:ext cx="6119509" cy="1898659"/>
          </a:xfrm>
        </p:spPr>
        <p:txBody>
          <a:bodyPr>
            <a:normAutofit/>
          </a:bodyPr>
          <a:lstStyle/>
          <a:p>
            <a:r>
              <a:rPr lang="en-US" sz="1800" b="1" dirty="0"/>
              <a:t>Vanishing Gradient</a:t>
            </a:r>
          </a:p>
          <a:p>
            <a:pPr lvl="1"/>
            <a:r>
              <a:rPr lang="en-US" sz="1600" dirty="0"/>
              <a:t>Found in training NN with gradient based methods</a:t>
            </a:r>
          </a:p>
          <a:p>
            <a:pPr lvl="1"/>
            <a:r>
              <a:rPr lang="en-US" sz="1600" dirty="0"/>
              <a:t>Consequence of </a:t>
            </a:r>
            <a:r>
              <a:rPr lang="en-US" sz="1600" dirty="0" err="1"/>
              <a:t>backopropagation</a:t>
            </a:r>
            <a:r>
              <a:rPr lang="en-US" sz="1600" dirty="0"/>
              <a:t> learning algorithm with chain rule</a:t>
            </a:r>
          </a:p>
          <a:p>
            <a:pPr lvl="1"/>
            <a:r>
              <a:rPr lang="en-US" sz="1600" dirty="0"/>
              <a:t>Really hard to tune params of the earlier layers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73242"/>
            <a:ext cx="56529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hlinkClick r:id="rId3"/>
              </a:rPr>
              <a:t>https://towardsdatascience.com/the-problem-of-vanishing-gradients-68cea05e2625</a:t>
            </a:r>
            <a:endParaRPr lang="en-US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6B127-EEE6-45D5-AFC5-2FBF1DE718A8}"/>
              </a:ext>
            </a:extLst>
          </p:cNvPr>
          <p:cNvGrpSpPr/>
          <p:nvPr/>
        </p:nvGrpSpPr>
        <p:grpSpPr>
          <a:xfrm>
            <a:off x="1382158" y="3177678"/>
            <a:ext cx="9856896" cy="2861923"/>
            <a:chOff x="1573104" y="3161370"/>
            <a:chExt cx="9243655" cy="23051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B4502-3801-47D0-BFA8-67406C57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104" y="3161370"/>
              <a:ext cx="4728587" cy="2305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953B3B-00B6-4356-8710-CEDF69AE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91" y="3161370"/>
              <a:ext cx="4515068" cy="230518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31DCB-EA33-4E0C-8D7B-1A29BA38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58" y="1089465"/>
            <a:ext cx="3466196" cy="1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7942" y="2195122"/>
            <a:ext cx="4954555" cy="3757809"/>
          </a:xfrm>
        </p:spPr>
        <p:txBody>
          <a:bodyPr>
            <a:normAutofit/>
          </a:bodyPr>
          <a:lstStyle/>
          <a:p>
            <a:r>
              <a:rPr lang="en-US" sz="1800" dirty="0"/>
              <a:t>Richer solution space 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FF0000"/>
                </a:solidFill>
              </a:rPr>
              <a:t>deeper model should not have higher training error </a:t>
            </a:r>
          </a:p>
          <a:p>
            <a:r>
              <a:rPr lang="en-US" sz="1800" dirty="0"/>
              <a:t>A solution by construction:</a:t>
            </a:r>
          </a:p>
          <a:p>
            <a:pPr lvl="1"/>
            <a:r>
              <a:rPr lang="en-US" sz="1600" dirty="0"/>
              <a:t>original layers: copied from a learned shallower model</a:t>
            </a:r>
          </a:p>
          <a:p>
            <a:pPr lvl="1"/>
            <a:r>
              <a:rPr lang="en-US" sz="1600" dirty="0"/>
              <a:t>extra layers: set as </a:t>
            </a:r>
            <a:r>
              <a:rPr lang="en-US" sz="1600" dirty="0">
                <a:solidFill>
                  <a:srgbClr val="FF0000"/>
                </a:solidFill>
              </a:rPr>
              <a:t>identity</a:t>
            </a:r>
          </a:p>
          <a:p>
            <a:pPr lvl="1"/>
            <a:r>
              <a:rPr lang="en-US" sz="1600" dirty="0"/>
              <a:t>at least the same training error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Optimization difficulties</a:t>
            </a:r>
            <a:r>
              <a:rPr lang="en-US" sz="1800" dirty="0"/>
              <a:t>: solvers cannot find the solution when going deeper…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B13C2-60D8-4F6A-A1B4-1356FC4B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0" y="930913"/>
            <a:ext cx="4464881" cy="540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6A18F-BB09-4162-98CD-B9D15191906C}"/>
              </a:ext>
            </a:extLst>
          </p:cNvPr>
          <p:cNvSpPr/>
          <p:nvPr/>
        </p:nvSpPr>
        <p:spPr>
          <a:xfrm>
            <a:off x="5952020" y="958303"/>
            <a:ext cx="140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deeper counterpart (34 layers)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E3E08-27F7-44BB-A641-75176E62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8" y="263177"/>
            <a:ext cx="2200141" cy="17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994" y="4617561"/>
            <a:ext cx="4114800" cy="605276"/>
          </a:xfrm>
          <a:ln>
            <a:solidFill>
              <a:srgbClr val="FF0000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500" dirty="0"/>
              <a:t>H(x) is any desired mapping</a:t>
            </a:r>
          </a:p>
          <a:p>
            <a:pPr marL="0" indent="0" algn="ctr">
              <a:buNone/>
            </a:pPr>
            <a:r>
              <a:rPr lang="en-US" sz="1500" dirty="0"/>
              <a:t>hope the 2 weight layers fit H(x)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9DC4-9505-4A76-B50C-87954C6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2" y="1564830"/>
            <a:ext cx="4032721" cy="264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A303F-81C0-416E-A549-A60B5B72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4" y="1566983"/>
            <a:ext cx="3176311" cy="26386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878B4-193A-4DAB-BF68-AE5508C3B270}"/>
              </a:ext>
            </a:extLst>
          </p:cNvPr>
          <p:cNvSpPr txBox="1">
            <a:spLocks/>
          </p:cNvSpPr>
          <p:nvPr/>
        </p:nvSpPr>
        <p:spPr>
          <a:xfrm>
            <a:off x="6837175" y="4369625"/>
            <a:ext cx="4114800" cy="13144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H(x) is any desired mapping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strike="sngStrike" dirty="0"/>
              <a:t>hope the 2 weight layers fit H(x)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Hope the 2 weight layers fit F(x)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Let H(x) = F(x) + x</a:t>
            </a:r>
          </a:p>
        </p:txBody>
      </p:sp>
    </p:spTree>
    <p:extLst>
      <p:ext uri="{BB962C8B-B14F-4D97-AF65-F5344CB8AC3E}">
        <p14:creationId xmlns:p14="http://schemas.microsoft.com/office/powerpoint/2010/main" val="223086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3490"/>
            <a:ext cx="3614509" cy="3593591"/>
          </a:xfrm>
        </p:spPr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Stack residual blocks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Every residual block has two 3x3 conv layers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Additional conv layer at the beginning (stem)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No FC layers at the end (only FC 1000 to output classes)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0C1F4043-27DE-4675-A693-31C424CA16BF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18740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CS231n – Stanford University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159C4-778F-425F-8047-8B24784E7E50}"/>
              </a:ext>
            </a:extLst>
          </p:cNvPr>
          <p:cNvGrpSpPr/>
          <p:nvPr/>
        </p:nvGrpSpPr>
        <p:grpSpPr>
          <a:xfrm>
            <a:off x="5375571" y="1128451"/>
            <a:ext cx="6129073" cy="4887939"/>
            <a:chOff x="5375571" y="1128451"/>
            <a:chExt cx="6129073" cy="4887939"/>
          </a:xfrm>
        </p:grpSpPr>
        <p:grpSp>
          <p:nvGrpSpPr>
            <p:cNvPr id="11" name="Group 10"/>
            <p:cNvGrpSpPr/>
            <p:nvPr/>
          </p:nvGrpSpPr>
          <p:grpSpPr>
            <a:xfrm>
              <a:off x="5375571" y="1128451"/>
              <a:ext cx="6054429" cy="4887939"/>
              <a:chOff x="5000080" y="713162"/>
              <a:chExt cx="6296025" cy="528637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80" y="713162"/>
                <a:ext cx="6296025" cy="528637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00080" y="853440"/>
                <a:ext cx="364400" cy="496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9D876-170B-45D0-870A-6840EA77BE18}"/>
                </a:ext>
              </a:extLst>
            </p:cNvPr>
            <p:cNvSpPr txBox="1"/>
            <p:nvPr/>
          </p:nvSpPr>
          <p:spPr>
            <a:xfrm>
              <a:off x="10441133" y="1211502"/>
              <a:ext cx="1063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GAP layer after last Conv layer (like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GoogleNet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0739CF-6C59-4033-9362-F4E5F83BF67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0030409" y="1596223"/>
              <a:ext cx="410724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9BC01-AF9C-4F7F-8F7A-6A57562AA24D}"/>
              </a:ext>
            </a:extLst>
          </p:cNvPr>
          <p:cNvSpPr/>
          <p:nvPr/>
        </p:nvSpPr>
        <p:spPr>
          <a:xfrm>
            <a:off x="6067124" y="1393966"/>
            <a:ext cx="1811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depths of 18, 34, 50, 101, or 152 layers for ImageNet</a:t>
            </a:r>
          </a:p>
        </p:txBody>
      </p: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7799017" cy="3593591"/>
          </a:xfrm>
        </p:spPr>
        <p:txBody>
          <a:bodyPr/>
          <a:lstStyle/>
          <a:p>
            <a:r>
              <a:rPr lang="en-US" dirty="0"/>
              <a:t>Use ‘bottle neck’ layer for dimensions reduction (</a:t>
            </a:r>
            <a:r>
              <a:rPr lang="en-US" dirty="0" err="1"/>
              <a:t>GoogleNet</a:t>
            </a:r>
            <a:r>
              <a:rPr lang="en-US" dirty="0"/>
              <a:t> 2014)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B2F4-9963-422B-A94F-5B39CE1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25581"/>
            <a:ext cx="8343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59624" y="1158191"/>
            <a:ext cx="583598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params in total</a:t>
            </a:r>
          </a:p>
          <a:p>
            <a:pPr lvl="1"/>
            <a:r>
              <a:rPr lang="en-US" dirty="0"/>
              <a:t>The shortcut path with conv 1x1 in Conv block to ensure dimension matching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80" y="1244591"/>
            <a:ext cx="7043234" cy="3593591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endParaRPr lang="en-US" b="1" dirty="0"/>
          </a:p>
          <a:p>
            <a:pPr lvl="1"/>
            <a:r>
              <a:rPr lang="en-US" dirty="0"/>
              <a:t>Batch Normalization after every CONV layer</a:t>
            </a:r>
          </a:p>
          <a:p>
            <a:pPr lvl="1"/>
            <a:r>
              <a:rPr lang="en-US" dirty="0"/>
              <a:t>Xavier initialization from He et al.</a:t>
            </a:r>
          </a:p>
          <a:p>
            <a:pPr lvl="1"/>
            <a:r>
              <a:rPr lang="en-US" dirty="0"/>
              <a:t>Learning rate: 0.1, divided by 10 when validation error plateaus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B302-02A5-4763-BB38-53501433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035174"/>
            <a:ext cx="6972300" cy="3067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3DA6B-A677-4D11-97EC-1005AD1463F2}"/>
              </a:ext>
            </a:extLst>
          </p:cNvPr>
          <p:cNvSpPr/>
          <p:nvPr/>
        </p:nvSpPr>
        <p:spPr>
          <a:xfrm>
            <a:off x="1251678" y="2837140"/>
            <a:ext cx="6096000" cy="201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 + Momentum (0.9)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Mini-batch size 256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Weight decay of 1e-5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dropout used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FB57DEE-779A-458B-A4A8-961FA1187556}"/>
              </a:ext>
            </a:extLst>
          </p:cNvPr>
          <p:cNvSpPr txBox="1">
            <a:spLocks/>
          </p:cNvSpPr>
          <p:nvPr/>
        </p:nvSpPr>
        <p:spPr>
          <a:xfrm>
            <a:off x="1251678" y="6102224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96180-63D7-4F3B-8717-63350FCB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25" y="1743888"/>
            <a:ext cx="8792749" cy="4156708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8496ADD-CA89-48B5-B641-234B900A6F61}"/>
              </a:ext>
            </a:extLst>
          </p:cNvPr>
          <p:cNvSpPr txBox="1">
            <a:spLocks/>
          </p:cNvSpPr>
          <p:nvPr/>
        </p:nvSpPr>
        <p:spPr>
          <a:xfrm>
            <a:off x="1251678" y="6054097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7058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A66B-741E-40F8-9147-B3E9D245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55" y="1874517"/>
            <a:ext cx="8865090" cy="4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60920E-4F99-4606-8DB0-E4D54AB0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94" y="1244591"/>
            <a:ext cx="3172993" cy="1492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72D5-F403-4F0C-9C76-949E0934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7" y="2736723"/>
            <a:ext cx="8924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0446D-6465-47F1-8FAC-28EBB0F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88" y="540530"/>
            <a:ext cx="3241144" cy="22241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D70AC8-0A11-478D-80C4-82EE21EF2A73}"/>
              </a:ext>
            </a:extLst>
          </p:cNvPr>
          <p:cNvSpPr/>
          <p:nvPr/>
        </p:nvSpPr>
        <p:spPr>
          <a:xfrm>
            <a:off x="1900604" y="1847476"/>
            <a:ext cx="203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ensemble of 6 models with different depths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F1E67-B9C1-426B-B867-60BDED2E2A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34677" y="2109086"/>
            <a:ext cx="648925" cy="1786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750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9893"/>
            <a:ext cx="8956012" cy="4572368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skip connection</a:t>
            </a:r>
            <a:r>
              <a:rPr lang="en-US" dirty="0"/>
              <a:t> to create “identity function” which ensures the layer performs at least as good as the plain </a:t>
            </a:r>
            <a:r>
              <a:rPr lang="en-US" dirty="0" smtClean="0"/>
              <a:t>layer; </a:t>
            </a:r>
          </a:p>
          <a:p>
            <a:pPr lvl="1"/>
            <a:r>
              <a:rPr lang="en-US" dirty="0" err="1" smtClean="0"/>
              <a:t>Inheritate</a:t>
            </a:r>
            <a:r>
              <a:rPr lang="en-US" dirty="0" smtClean="0"/>
              <a:t> </a:t>
            </a:r>
            <a:r>
              <a:rPr lang="en-US" dirty="0"/>
              <a:t>“bottle neck” conv 1x1 layer from </a:t>
            </a:r>
            <a:r>
              <a:rPr lang="en-US" dirty="0" err="1"/>
              <a:t>GoogleNet</a:t>
            </a:r>
            <a:r>
              <a:rPr lang="en-US" dirty="0"/>
              <a:t> for dimension reduction and faster training, control the output dims (perform addition)</a:t>
            </a:r>
          </a:p>
          <a:p>
            <a:pPr lvl="1"/>
            <a:r>
              <a:rPr lang="en-US" dirty="0"/>
              <a:t>Use Conv block when we want to change (reduce) output dims from input (parallel structure similar to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GAP layer instead of expensive FCs layer at output classifier</a:t>
            </a:r>
          </a:p>
          <a:p>
            <a:pPr lvl="1"/>
            <a:r>
              <a:rPr lang="en-US" dirty="0"/>
              <a:t>Does not need Auxiliary classifier cause of easier gradient flow through out the network</a:t>
            </a:r>
          </a:p>
          <a:p>
            <a:pPr lvl="1"/>
            <a:r>
              <a:rPr lang="en-US" dirty="0"/>
              <a:t>Now deeper network now perform better as expected!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0143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5522-0B29-48D3-B778-F52C7256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3" y="1508382"/>
            <a:ext cx="7927043" cy="13701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518E1E-5D7D-4B4A-ACE5-B4FD29F4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95393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Standard </a:t>
            </a:r>
            <a:r>
              <a:rPr lang="en-US" dirty="0" err="1"/>
              <a:t>Conectivity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40B1F-4CA9-4515-9E8E-86D72B31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5" y="3483016"/>
            <a:ext cx="7522338" cy="25660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8CF5D8-A2E6-4310-8E80-901EBA241FAD}"/>
              </a:ext>
            </a:extLst>
          </p:cNvPr>
          <p:cNvSpPr txBox="1">
            <a:spLocks/>
          </p:cNvSpPr>
          <p:nvPr/>
        </p:nvSpPr>
        <p:spPr>
          <a:xfrm>
            <a:off x="1251678" y="2998327"/>
            <a:ext cx="10178322" cy="48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Conectivity</a:t>
            </a:r>
            <a:r>
              <a:rPr lang="en-US" dirty="0"/>
              <a:t>: Identity mappings promote gradient propagation</a:t>
            </a: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C03CF397-65AA-46EC-8A4C-AD0401880802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268673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51678" y="1416639"/>
            <a:ext cx="10178322" cy="478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Context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Vanshing</a:t>
            </a:r>
            <a:r>
              <a:rPr lang="en-US" sz="2000" dirty="0" smtClean="0"/>
              <a:t> gradient” is a significant problem when building and training a deep network</a:t>
            </a:r>
          </a:p>
          <a:p>
            <a:pPr lvl="1"/>
            <a:r>
              <a:rPr lang="en-US" sz="2000" dirty="0" smtClean="0"/>
              <a:t>The recent network (</a:t>
            </a:r>
            <a:r>
              <a:rPr lang="en-US" sz="2000" dirty="0" err="1" smtClean="0"/>
              <a:t>ResNet</a:t>
            </a:r>
            <a:r>
              <a:rPr lang="en-US" sz="2000" dirty="0" smtClean="0"/>
              <a:t>, Highway Network) trying to address this problem by </a:t>
            </a:r>
            <a:r>
              <a:rPr lang="en-US" sz="2000" b="1" dirty="0"/>
              <a:t>create </a:t>
            </a:r>
            <a:r>
              <a:rPr lang="en-US" sz="2000" b="1" dirty="0" smtClean="0"/>
              <a:t>short </a:t>
            </a:r>
            <a:r>
              <a:rPr lang="en-US" sz="2000" b="1" dirty="0"/>
              <a:t>paths from early layers to later </a:t>
            </a:r>
            <a:r>
              <a:rPr lang="en-US" sz="2000" b="1" dirty="0" smtClean="0"/>
              <a:t>layers </a:t>
            </a:r>
            <a:r>
              <a:rPr lang="en-US" sz="2000" dirty="0" smtClean="0"/>
              <a:t>or</a:t>
            </a:r>
            <a:r>
              <a:rPr lang="en-US" sz="2000" b="1" dirty="0" smtClean="0"/>
              <a:t> </a:t>
            </a:r>
            <a:r>
              <a:rPr lang="en-US" sz="2000" dirty="0"/>
              <a:t>stochastic depth </a:t>
            </a:r>
            <a:r>
              <a:rPr lang="en-US" sz="2000" dirty="0" err="1"/>
              <a:t>ResNet</a:t>
            </a:r>
            <a:r>
              <a:rPr lang="en-US" sz="2000" dirty="0"/>
              <a:t> by randomly dropping layers during the training </a:t>
            </a:r>
            <a:r>
              <a:rPr lang="en-US" sz="2000" dirty="0" smtClean="0"/>
              <a:t>to</a:t>
            </a:r>
            <a:r>
              <a:rPr lang="en-US" sz="2000" b="1" dirty="0" smtClean="0"/>
              <a:t> </a:t>
            </a:r>
            <a:r>
              <a:rPr lang="en-US" sz="2000" b="1" dirty="0"/>
              <a:t>explicit</a:t>
            </a:r>
            <a:r>
              <a:rPr lang="en-US" sz="2000" b="1" dirty="0" smtClean="0"/>
              <a:t> preserve information flow (gradient)</a:t>
            </a:r>
          </a:p>
          <a:p>
            <a:pPr lvl="1"/>
            <a:r>
              <a:rPr lang="en-US" sz="2000" dirty="0" smtClean="0"/>
              <a:t>Skip connection shows that </a:t>
            </a:r>
            <a:r>
              <a:rPr lang="en-US" sz="2000" dirty="0"/>
              <a:t>many layer in network contribute very little and can in fact be randomly dropped during </a:t>
            </a:r>
            <a:r>
              <a:rPr lang="en-US" sz="2000" dirty="0" smtClean="0"/>
              <a:t>training</a:t>
            </a:r>
            <a:endParaRPr lang="en-US" sz="2000" b="1" dirty="0" smtClean="0"/>
          </a:p>
          <a:p>
            <a:pPr lvl="1"/>
            <a:r>
              <a:rPr lang="en-US" sz="2000" dirty="0" smtClean="0"/>
              <a:t>Inception net (</a:t>
            </a:r>
            <a:r>
              <a:rPr lang="en-US" sz="2000" dirty="0" err="1" smtClean="0"/>
              <a:t>GoogleNet</a:t>
            </a:r>
            <a:r>
              <a:rPr lang="en-US" sz="2000" dirty="0" smtClean="0"/>
              <a:t>) and variant of </a:t>
            </a:r>
            <a:r>
              <a:rPr lang="en-US" sz="2000" dirty="0" err="1" smtClean="0"/>
              <a:t>ResNets</a:t>
            </a:r>
            <a:r>
              <a:rPr lang="en-US" sz="2000" dirty="0" smtClean="0"/>
              <a:t> prove that simply </a:t>
            </a:r>
            <a:r>
              <a:rPr lang="en-US" sz="2000" b="1" dirty="0" smtClean="0"/>
              <a:t>increase the width of </a:t>
            </a:r>
            <a:r>
              <a:rPr lang="en-US" sz="2000" b="1" dirty="0"/>
              <a:t>each layer </a:t>
            </a:r>
            <a:r>
              <a:rPr lang="en-US" sz="2000" b="1" dirty="0" smtClean="0"/>
              <a:t>can improve network’s </a:t>
            </a:r>
            <a:r>
              <a:rPr lang="en-US" sz="2000" b="1" dirty="0"/>
              <a:t>performance</a:t>
            </a:r>
            <a:r>
              <a:rPr lang="en-US" sz="2000" dirty="0"/>
              <a:t> provided the depth is </a:t>
            </a:r>
            <a:r>
              <a:rPr lang="en-US" sz="2000" dirty="0" smtClean="0"/>
              <a:t>sufficient</a:t>
            </a:r>
          </a:p>
        </p:txBody>
      </p:sp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6FD320-6F40-4D93-8A38-16B6D12A100A}"/>
              </a:ext>
            </a:extLst>
          </p:cNvPr>
          <p:cNvGrpSpPr/>
          <p:nvPr/>
        </p:nvGrpSpPr>
        <p:grpSpPr>
          <a:xfrm>
            <a:off x="2864672" y="2486143"/>
            <a:ext cx="6462656" cy="3571733"/>
            <a:chOff x="2379306" y="1456944"/>
            <a:chExt cx="6932646" cy="4488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AA0B93-D935-41BB-A8F0-0FB570B9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306" y="1456944"/>
              <a:ext cx="6932646" cy="32907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3313A1-1CF7-417F-BD60-3565BCB0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306" y="4747653"/>
              <a:ext cx="6932646" cy="1197812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7"/>
            <a:ext cx="10178322" cy="12428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Dense </a:t>
            </a:r>
            <a:r>
              <a:rPr lang="en-US" dirty="0" err="1" smtClean="0"/>
              <a:t>Conectivity</a:t>
            </a:r>
            <a:endParaRPr lang="en-US" dirty="0" smtClean="0"/>
          </a:p>
          <a:p>
            <a:pPr lvl="1"/>
            <a:r>
              <a:rPr lang="en-US" dirty="0" smtClean="0"/>
              <a:t>Instead of wide or deep, </a:t>
            </a:r>
            <a:r>
              <a:rPr lang="en-US" dirty="0" err="1" smtClean="0"/>
              <a:t>DenseNets</a:t>
            </a:r>
            <a:r>
              <a:rPr lang="en-US" dirty="0" smtClean="0"/>
              <a:t> </a:t>
            </a:r>
            <a:r>
              <a:rPr lang="en-US" dirty="0"/>
              <a:t>exploit the potential of the network through </a:t>
            </a:r>
            <a:r>
              <a:rPr lang="en-US" b="1" i="1" dirty="0"/>
              <a:t>feature </a:t>
            </a:r>
            <a:r>
              <a:rPr lang="en-US" b="1" i="1" dirty="0" smtClean="0"/>
              <a:t>reuse</a:t>
            </a:r>
          </a:p>
          <a:p>
            <a:pPr lvl="1"/>
            <a:r>
              <a:rPr lang="en-US" b="1" dirty="0"/>
              <a:t>Concatenating feature-maps learned by different layers </a:t>
            </a:r>
            <a:r>
              <a:rPr lang="en-US" dirty="0"/>
              <a:t>increases variation in the input of subsequent layers and improves efficiency</a:t>
            </a:r>
            <a:endParaRPr lang="en-US" b="1" i="1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46816" y="2896374"/>
            <a:ext cx="2320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Concatenating features from different layers as Inception nets, skip connection like </a:t>
            </a:r>
            <a:r>
              <a:rPr lang="en-US" sz="1600" dirty="0" err="1">
                <a:solidFill>
                  <a:srgbClr val="FF0000"/>
                </a:solidFill>
              </a:rPr>
              <a:t>ResNet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But more </a:t>
            </a:r>
            <a:r>
              <a:rPr lang="en-US" sz="1600" dirty="0" smtClean="0">
                <a:solidFill>
                  <a:srgbClr val="FF0000"/>
                </a:solidFill>
              </a:rPr>
              <a:t>compact!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CAF8C-1F18-4977-9A7A-7A033DF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170339"/>
            <a:ext cx="9973169" cy="3301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Dense network architecture</a:t>
            </a:r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D4E128A-9C13-45A7-9CEB-12CEAB6E4F9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1: Strong gradient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61D8E-D9E8-45A2-A868-D884F395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25" y="2162696"/>
            <a:ext cx="8788950" cy="3713837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A7DB85B-3760-4CF6-9D56-AD78674A99E3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008593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2: Parameter and computational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0723E-00F9-400F-9DE1-58E01D2C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12" y="1921116"/>
            <a:ext cx="8800975" cy="4086389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91B0039-E9A6-4BA2-8BD3-2308CC6D1A8F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52102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DC0A3-9063-422F-9889-5E728D99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68" y="1885203"/>
            <a:ext cx="8199664" cy="4034496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AD4C1F7D-7D9C-4812-B6F0-B349C6F7394A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434307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24A5B-A0EB-4C7C-A1BB-A00258F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83" y="1883229"/>
            <a:ext cx="8803433" cy="4015745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E614E841-18DC-488E-8233-379AFE560199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71829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379217"/>
            <a:ext cx="10267165" cy="4526283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E614E841-18DC-488E-8233-379AFE560199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CS231n, Stanford University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823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9894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DensNet</a:t>
            </a:r>
            <a:r>
              <a:rPr lang="en-US" b="1" dirty="0"/>
              <a:t> detail architecture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AA8E8-97B6-4868-9628-A910121E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39" y="2381056"/>
            <a:ext cx="7353956" cy="3563189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1274747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093A7F9-D8C2-4EBB-87AB-5DE3F0E6EA8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55048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B7E569-7946-4BEF-BF4A-A64E77F0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94" y="1650381"/>
            <a:ext cx="8761012" cy="4388833"/>
          </a:xfrm>
          <a:prstGeom prst="rect">
            <a:avLst/>
          </a:prstGeom>
        </p:spPr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CIFAR-100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160B9-4034-4E14-8169-5A5A9929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0" y="1706565"/>
            <a:ext cx="8432443" cy="4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9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ImageNet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92A363-D48A-4A77-AF65-F0716A53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27" y="1642842"/>
            <a:ext cx="8981624" cy="439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714B7-0C1B-413E-A0D4-7F3157D6F1F9}"/>
              </a:ext>
            </a:extLst>
          </p:cNvPr>
          <p:cNvSpPr txBox="1"/>
          <p:nvPr/>
        </p:nvSpPr>
        <p:spPr>
          <a:xfrm>
            <a:off x="6992995" y="937045"/>
            <a:ext cx="33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network but less params!</a:t>
            </a:r>
          </a:p>
        </p:txBody>
      </p:sp>
    </p:spTree>
    <p:extLst>
      <p:ext uri="{BB962C8B-B14F-4D97-AF65-F5344CB8AC3E}">
        <p14:creationId xmlns:p14="http://schemas.microsoft.com/office/powerpoint/2010/main" val="3943285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Multi-Scale </a:t>
            </a:r>
            <a:r>
              <a:rPr lang="en-US" sz="1800" b="1" dirty="0" err="1"/>
              <a:t>DenseNet</a:t>
            </a:r>
            <a:endParaRPr lang="en-US" sz="1800" b="1" dirty="0"/>
          </a:p>
          <a:p>
            <a:pPr lvl="1"/>
            <a:r>
              <a:rPr lang="en-US" sz="1600" dirty="0"/>
              <a:t>2.6x faster than </a:t>
            </a:r>
            <a:r>
              <a:rPr lang="en-US" sz="1600" dirty="0" err="1"/>
              <a:t>ResNets</a:t>
            </a:r>
            <a:r>
              <a:rPr lang="en-US" sz="1600" dirty="0"/>
              <a:t> and 1.3x faster than </a:t>
            </a:r>
            <a:r>
              <a:rPr lang="en-US" sz="1600" dirty="0" err="1"/>
              <a:t>DenseNets</a:t>
            </a:r>
            <a:r>
              <a:rPr lang="en-US" sz="1600" dirty="0"/>
              <a:t> at inference time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Multi-Scale </a:t>
            </a:r>
            <a:r>
              <a:rPr lang="en-US" sz="1050" dirty="0" err="1"/>
              <a:t>DenseNet</a:t>
            </a:r>
            <a:r>
              <a:rPr lang="en-US" sz="1050" dirty="0"/>
              <a:t>, 2017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63857-7CCF-46FF-907D-C90715452264}"/>
              </a:ext>
            </a:extLst>
          </p:cNvPr>
          <p:cNvGrpSpPr/>
          <p:nvPr/>
        </p:nvGrpSpPr>
        <p:grpSpPr>
          <a:xfrm>
            <a:off x="3037164" y="1958015"/>
            <a:ext cx="6607350" cy="4139556"/>
            <a:chOff x="3037164" y="1958015"/>
            <a:chExt cx="6607350" cy="41395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BB685-BDD8-41DD-8270-EF50B0C03E6D}"/>
                </a:ext>
              </a:extLst>
            </p:cNvPr>
            <p:cNvGrpSpPr/>
            <p:nvPr/>
          </p:nvGrpSpPr>
          <p:grpSpPr>
            <a:xfrm>
              <a:off x="3037164" y="1958015"/>
              <a:ext cx="6607350" cy="4139556"/>
              <a:chOff x="3037164" y="1958015"/>
              <a:chExt cx="6607350" cy="41395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F5DC26-D70E-42A6-9A6B-19EB8F601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164" y="1958015"/>
                <a:ext cx="6607350" cy="32783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4ED486-C89A-4DF2-9CDD-848952816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7165" y="5236407"/>
                <a:ext cx="2928208" cy="86116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23FBA6-AA9A-48E1-BE99-BC8BC65267D1}"/>
                </a:ext>
              </a:extLst>
            </p:cNvPr>
            <p:cNvGrpSpPr/>
            <p:nvPr/>
          </p:nvGrpSpPr>
          <p:grpSpPr>
            <a:xfrm>
              <a:off x="5965373" y="5236407"/>
              <a:ext cx="3679141" cy="861164"/>
              <a:chOff x="5965373" y="5236407"/>
              <a:chExt cx="3679141" cy="86116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3C56CC-4C74-4683-ADFA-0F5E51076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301"/>
              <a:stretch/>
            </p:blipFill>
            <p:spPr>
              <a:xfrm>
                <a:off x="5965373" y="5236407"/>
                <a:ext cx="3312294" cy="861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FB0DD7-FDBA-4F85-A167-DED90517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046" r="9351"/>
              <a:stretch/>
            </p:blipFill>
            <p:spPr>
              <a:xfrm>
                <a:off x="9277667" y="5236407"/>
                <a:ext cx="366847" cy="8611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9723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65073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</a:t>
            </a:r>
            <a:r>
              <a:rPr lang="en-US" b="1" dirty="0" smtClean="0"/>
              <a:t>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321855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491152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64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Standard </a:t>
            </a:r>
            <a:r>
              <a:rPr lang="en-US" sz="1800" dirty="0"/>
              <a:t>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</a:t>
            </a:r>
            <a:r>
              <a:rPr lang="en-US" sz="1800" b="1" dirty="0" smtClean="0"/>
              <a:t>ops and </a:t>
            </a:r>
            <a:r>
              <a:rPr lang="en-US" sz="1800" b="1" dirty="0"/>
              <a:t>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2" y="2723304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96" y="25728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Context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 smtClean="0"/>
              <a:t>experienced </a:t>
            </a:r>
            <a:r>
              <a:rPr lang="en-US" dirty="0"/>
              <a:t>a fact that larger </a:t>
            </a:r>
            <a:r>
              <a:rPr lang="en-US" dirty="0" smtClean="0"/>
              <a:t>network: deeper, </a:t>
            </a:r>
            <a:r>
              <a:rPr lang="en-US" dirty="0" err="1" smtClean="0"/>
              <a:t>concate</a:t>
            </a:r>
            <a:r>
              <a:rPr lang="en-US" dirty="0"/>
              <a:t> </a:t>
            </a:r>
            <a:r>
              <a:rPr lang="en-US" dirty="0" smtClean="0"/>
              <a:t>parallel layer, or higher input image resolution can </a:t>
            </a:r>
            <a:r>
              <a:rPr lang="en-US" dirty="0"/>
              <a:t>achieve better accuracy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becomes feasible because there’s </a:t>
            </a:r>
            <a:r>
              <a:rPr lang="en-US" dirty="0"/>
              <a:t>a lot of </a:t>
            </a:r>
            <a:r>
              <a:rPr lang="en-US" dirty="0" smtClean="0"/>
              <a:t>techniques </a:t>
            </a:r>
            <a:r>
              <a:rPr lang="en-US" dirty="0"/>
              <a:t>have been </a:t>
            </a:r>
            <a:r>
              <a:rPr lang="en-US" dirty="0" smtClean="0"/>
              <a:t>invented </a:t>
            </a:r>
            <a:r>
              <a:rPr lang="en-US" dirty="0"/>
              <a:t>to deal with vanishing gradient, overfitting problem, control the number network </a:t>
            </a:r>
            <a:r>
              <a:rPr lang="en-US" dirty="0" err="1" smtClean="0"/>
              <a:t>params</a:t>
            </a:r>
            <a:r>
              <a:rPr lang="en-US" dirty="0" smtClean="0"/>
              <a:t> </a:t>
            </a:r>
            <a:r>
              <a:rPr lang="en-US" dirty="0"/>
              <a:t>in CNN </a:t>
            </a:r>
            <a:r>
              <a:rPr lang="en-US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and speed up training process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ResNet</a:t>
            </a:r>
            <a:r>
              <a:rPr lang="en-US" dirty="0" smtClean="0"/>
              <a:t> in 2015, CNNs has been overtaking human level, and focus is now shifted to </a:t>
            </a:r>
            <a:r>
              <a:rPr lang="en-US" b="1" dirty="0" smtClean="0"/>
              <a:t>Efficient network.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18436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72</a:t>
            </a:fld>
            <a:endParaRPr lang="en-US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Rethinking </a:t>
            </a:r>
            <a:r>
              <a:rPr lang="en-US" sz="1050" dirty="0"/>
              <a:t>Model Scaling for Convolutional Neural Networks</a:t>
            </a:r>
            <a:endParaRPr lang="en-US" sz="105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Let’s do some analysis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84" y="2052800"/>
            <a:ext cx="7801232" cy="30153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260849"/>
            <a:ext cx="9572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1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Scaling up any dimension of network width, depth, or resolution improves accuracy, but the accuracy gain diminishes for bigger models.</a:t>
            </a:r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Tan &amp; Le, Rethinking </a:t>
            </a:r>
            <a:r>
              <a:rPr lang="en-US" sz="1050" dirty="0"/>
              <a:t>Model Scaling for Convolutional Neural </a:t>
            </a:r>
            <a:r>
              <a:rPr lang="en-US" sz="1050" dirty="0" smtClean="0"/>
              <a:t>Networks, 2019</a:t>
            </a:r>
            <a:endParaRPr lang="en-US" sz="105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5404495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Let’s do some analysis</a:t>
            </a:r>
          </a:p>
          <a:p>
            <a:pPr lvl="1" algn="just"/>
            <a:r>
              <a:rPr lang="en-US" dirty="0"/>
              <a:t>If we only scale network width w without changing depth (d=1.0) and resolution (r=1.0), the accuracy saturates quickly. With </a:t>
            </a:r>
            <a:r>
              <a:rPr lang="en-US" i="1" dirty="0"/>
              <a:t>deeper (d=2.0) and higher resolution (r=2.0), width scaling achieves much better accuracy</a:t>
            </a:r>
            <a:r>
              <a:rPr lang="en-US" dirty="0"/>
              <a:t> </a:t>
            </a:r>
            <a:r>
              <a:rPr lang="en-US" i="1" dirty="0"/>
              <a:t>under the same FLOPS cost.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251678" y="4486394"/>
            <a:ext cx="54044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2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In order to pursue better accuracy and efficiency, it is critical to balance all dimensions of network width, depth, and resolution during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ConvNet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97" y="769775"/>
            <a:ext cx="4180803" cy="42731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9253" y="5599403"/>
            <a:ext cx="46419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 fact, a few prior work (</a:t>
            </a:r>
            <a:r>
              <a:rPr lang="en-US" sz="1400" dirty="0" err="1">
                <a:solidFill>
                  <a:srgbClr val="FF0000"/>
                </a:solidFill>
              </a:rPr>
              <a:t>Zoph</a:t>
            </a:r>
            <a:r>
              <a:rPr lang="en-US" sz="1400" dirty="0">
                <a:solidFill>
                  <a:srgbClr val="FF0000"/>
                </a:solidFill>
              </a:rPr>
              <a:t> et al., 2018; Real et al., 2019) have already tried to arbitrarily balance network width and depth, but they all require tedious manual </a:t>
            </a:r>
            <a:r>
              <a:rPr lang="en-US" sz="1400" dirty="0">
                <a:solidFill>
                  <a:srgbClr val="FF0000"/>
                </a:solidFill>
              </a:rPr>
              <a:t>tuning!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90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Tan &amp; Le, Rethinking </a:t>
            </a:r>
            <a:r>
              <a:rPr lang="en-US" sz="1050" dirty="0"/>
              <a:t>Model Scaling for Convolutional Neural </a:t>
            </a:r>
            <a:r>
              <a:rPr lang="en-US" sz="1050" dirty="0" smtClean="0"/>
              <a:t>Networks, 2019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/>
                  <a:t>Compound scaling method</a:t>
                </a:r>
              </a:p>
              <a:p>
                <a:pPr lvl="1"/>
                <a:r>
                  <a:rPr lang="el-GR" dirty="0"/>
                  <a:t>α</a:t>
                </a:r>
                <a:r>
                  <a:rPr lang="en-US" dirty="0"/>
                  <a:t>, </a:t>
                </a:r>
                <a:r>
                  <a:rPr lang="el-GR" dirty="0"/>
                  <a:t>β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: </a:t>
                </a:r>
                <a:r>
                  <a:rPr lang="en-US" dirty="0"/>
                  <a:t>constants that can be determined by a small grid </a:t>
                </a:r>
                <a:r>
                  <a:rPr lang="en-US" dirty="0"/>
                  <a:t>search</a:t>
                </a:r>
              </a:p>
              <a:p>
                <a:pPr lvl="1"/>
                <a:r>
                  <a:rPr lang="en-US" sz="2000" dirty="0" smtClean="0"/>
                  <a:t>φ: </a:t>
                </a:r>
                <a:r>
                  <a:rPr lang="en-US" dirty="0"/>
                  <a:t>compound </a:t>
                </a:r>
                <a:r>
                  <a:rPr lang="en-US" dirty="0" smtClean="0"/>
                  <a:t>coefficient </a:t>
                </a:r>
                <a:r>
                  <a:rPr lang="en-US" dirty="0"/>
                  <a:t>to uniformly scales </a:t>
                </a:r>
                <a:r>
                  <a:rPr lang="en-US" dirty="0" smtClean="0"/>
                  <a:t>network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FLOPS of a regular convolution op is 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 So </a:t>
                </a:r>
                <a:r>
                  <a:rPr lang="en-US" dirty="0"/>
                  <a:t>scaling a </a:t>
                </a:r>
                <a:r>
                  <a:rPr lang="en-US" dirty="0" err="1"/>
                  <a:t>ConvNet</a:t>
                </a:r>
                <a:r>
                  <a:rPr lang="en-US" dirty="0"/>
                  <a:t> with equation </a:t>
                </a:r>
                <a:r>
                  <a:rPr lang="en-US" dirty="0"/>
                  <a:t>(3)</a:t>
                </a:r>
                <a:r>
                  <a:rPr lang="en-US" dirty="0"/>
                  <a:t> </a:t>
                </a:r>
                <a:r>
                  <a:rPr lang="en-US" dirty="0"/>
                  <a:t>increase </a:t>
                </a:r>
                <a:r>
                  <a:rPr lang="en-US" dirty="0"/>
                  <a:t>FLOPS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≈ </a:t>
                </a:r>
                <a:r>
                  <a:rPr lang="en-US" b="1" dirty="0"/>
                  <a:t>2 </a:t>
                </a:r>
                <a:r>
                  <a:rPr lang="en-US" dirty="0"/>
                  <a:t>such that for any new φ, the total FLOPS will </a:t>
                </a:r>
                <a:r>
                  <a:rPr lang="en-US" dirty="0" smtClean="0"/>
                  <a:t>approximately </a:t>
                </a:r>
                <a:r>
                  <a:rPr lang="en-US" b="1" dirty="0"/>
                  <a:t>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endParaRPr lang="en-US" sz="1600" b="1" dirty="0" smtClean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  <a:blipFill>
                <a:blip r:embed="rId2"/>
                <a:stretch>
                  <a:fillRect l="-897" t="-547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97" y="1477424"/>
            <a:ext cx="3364314" cy="198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519" y="2935120"/>
            <a:ext cx="506627" cy="44521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17491" y="4132514"/>
            <a:ext cx="4213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φ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is a user-specified coefficient that </a:t>
            </a:r>
            <a:r>
              <a:rPr lang="en-US" sz="1600" b="1" dirty="0">
                <a:solidFill>
                  <a:srgbClr val="FF0000"/>
                </a:solidFill>
              </a:rPr>
              <a:t>controls how many more resources </a:t>
            </a:r>
            <a:r>
              <a:rPr lang="en-US" sz="1600" dirty="0">
                <a:solidFill>
                  <a:srgbClr val="FF0000"/>
                </a:solidFill>
              </a:rPr>
              <a:t>are available for </a:t>
            </a:r>
            <a:r>
              <a:rPr lang="en-US" sz="1600">
                <a:solidFill>
                  <a:srgbClr val="FF0000"/>
                </a:solidFill>
              </a:rPr>
              <a:t>model </a:t>
            </a:r>
            <a:r>
              <a:rPr lang="en-US" sz="1600" smtClean="0">
                <a:solidFill>
                  <a:srgbClr val="FF0000"/>
                </a:solidFill>
              </a:rPr>
              <a:t>scaling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α</a:t>
            </a:r>
            <a:r>
              <a:rPr lang="en-US" sz="1600" b="1" dirty="0">
                <a:solidFill>
                  <a:srgbClr val="FF0000"/>
                </a:solidFill>
              </a:rPr>
              <a:t>, β, γ specify how to assign these extra resources</a:t>
            </a:r>
            <a:r>
              <a:rPr lang="en-US" sz="1600" dirty="0">
                <a:solidFill>
                  <a:srgbClr val="FF0000"/>
                </a:solidFill>
              </a:rPr>
              <a:t> to network width, depth, and resolution respectively</a:t>
            </a:r>
          </a:p>
        </p:txBody>
      </p:sp>
    </p:spTree>
    <p:extLst>
      <p:ext uri="{BB962C8B-B14F-4D97-AF65-F5344CB8AC3E}">
        <p14:creationId xmlns:p14="http://schemas.microsoft.com/office/powerpoint/2010/main" val="2822432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720614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</a:t>
            </a:r>
            <a:r>
              <a:rPr lang="en-US" dirty="0" smtClean="0"/>
              <a:t>devices</a:t>
            </a:r>
          </a:p>
          <a:p>
            <a:r>
              <a:rPr lang="en-US" dirty="0" err="1" smtClean="0"/>
              <a:t>EfficientNet</a:t>
            </a:r>
            <a:r>
              <a:rPr lang="en-US" dirty="0" smtClean="0"/>
              <a:t>: Compound scaling to optimize network architecture within given resources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3378</TotalTime>
  <Words>4043</Words>
  <Application>Microsoft Office PowerPoint</Application>
  <PresentationFormat>Widescreen</PresentationFormat>
  <Paragraphs>691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Corbel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Residual net</vt:lpstr>
      <vt:lpstr>Residual net</vt:lpstr>
      <vt:lpstr>Residual net</vt:lpstr>
      <vt:lpstr>Residual net</vt:lpstr>
      <vt:lpstr>Residual Net</vt:lpstr>
      <vt:lpstr>Residual Net</vt:lpstr>
      <vt:lpstr>ResNet (2015)</vt:lpstr>
      <vt:lpstr>ResNet (2015)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Efficient net</vt:lpstr>
      <vt:lpstr>Efficient 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Money and Power</cp:lastModifiedBy>
  <cp:revision>482</cp:revision>
  <dcterms:created xsi:type="dcterms:W3CDTF">2020-06-12T15:04:41Z</dcterms:created>
  <dcterms:modified xsi:type="dcterms:W3CDTF">2020-06-19T06:06:39Z</dcterms:modified>
</cp:coreProperties>
</file>